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86" d="100"/>
          <a:sy n="86"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5D985-3049-421E-84B2-99A9E71FEF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F9B90B-5E72-472E-96DD-4CE2CF84F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762E4A-5009-4852-A8D4-37AD88D6D570}"/>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13B40F17-50A5-45D8-9B7F-4FA37331FD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1C43F9-5D24-4C96-9576-2C0209639667}"/>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07768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82CF-3D82-4987-8D1F-93CA2BFE4A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B8E64D-3339-4D98-B28A-B995EA96C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DA2B75-E3FA-4B8F-8F43-D8A9AF4218A5}"/>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524A3904-BAAA-404C-A29C-7ACF62EED3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04722-1193-4768-8F18-21511E5480D7}"/>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84791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DC564-430D-42E2-A098-B5545889F7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C63B64-85EF-48B2-84CC-C94A4DA54A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52106-9B64-4537-BF06-5AF218BF16A7}"/>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C0516C81-9C15-4E59-8ACD-F6FA80D4D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95D7F-118D-4AEE-B0B1-0505EC60D240}"/>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97015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4B41-2662-4F02-8D33-A968F1943F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27B91F-2DCB-40D2-9995-3C708AA73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53B3C-B139-404F-9176-7CFF17E79AFD}"/>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E438D24B-0D32-4BCF-82E9-F1DE28817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0767F9-1A19-446E-AE06-8EB7C583F2D0}"/>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61872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8340-CBBC-47F8-B95E-D2E791B3F5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2C5A79-0ED1-47FF-B3DC-183561EE2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03A80-8CD1-4854-854D-4EFEBE89D07B}"/>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69300905-D142-4668-A097-093BFEF20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04943-8721-438A-9F5C-3154ABE2D973}"/>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71878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8C64-F739-440E-9E71-9A13C335F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C7DD99-8C22-454A-A951-16BDCFA4E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013CC3-4C3F-4B82-AECC-87790A222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9D2B60-8DBB-4E63-A43A-27F1057D3C1F}"/>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6" name="Footer Placeholder 5">
            <a:extLst>
              <a:ext uri="{FF2B5EF4-FFF2-40B4-BE49-F238E27FC236}">
                <a16:creationId xmlns:a16="http://schemas.microsoft.com/office/drawing/2014/main" id="{0DB41913-656B-4F17-8C0E-FE7DDEAFA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795C88-0175-4836-B7B9-A89F642E85EC}"/>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60857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8F03-4587-4E87-BAB6-A236FBBEF2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6C70F7-886A-497E-AFC8-BF4DAD859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24CFCA-A7B3-4F8A-90ED-2934A0020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A8E701-7948-4436-A0DE-E4109BD60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CEE22-C66D-404B-8738-7DD97AAA5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13518C-B2A2-4186-98FF-39BB73C1CD72}"/>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8" name="Footer Placeholder 7">
            <a:extLst>
              <a:ext uri="{FF2B5EF4-FFF2-40B4-BE49-F238E27FC236}">
                <a16:creationId xmlns:a16="http://schemas.microsoft.com/office/drawing/2014/main" id="{369F0085-A4A3-4DC4-AA11-2C3BB2DCE8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1256B3-E296-4452-82CF-369EDB8F7654}"/>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10115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9A88C-D3A9-4E18-B41D-82273A1828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CECF09-CF95-4D96-9568-10AD97C2D836}"/>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4" name="Footer Placeholder 3">
            <a:extLst>
              <a:ext uri="{FF2B5EF4-FFF2-40B4-BE49-F238E27FC236}">
                <a16:creationId xmlns:a16="http://schemas.microsoft.com/office/drawing/2014/main" id="{5EA48E85-0DD0-46F3-985F-587665E532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41F339-AF7A-4328-9666-10F5351F0151}"/>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26476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735A3-AD47-48D8-B293-301829DC091B}"/>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3" name="Footer Placeholder 2">
            <a:extLst>
              <a:ext uri="{FF2B5EF4-FFF2-40B4-BE49-F238E27FC236}">
                <a16:creationId xmlns:a16="http://schemas.microsoft.com/office/drawing/2014/main" id="{2F323D0E-267F-4B92-9BD0-AE76A2C5AF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961E75-3ECB-4F93-A29D-FFEF29B6F876}"/>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339675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2EEB-6D24-4102-AA35-A4A809D03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CC90DC-535C-4B61-BBD1-B8440C347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C00D27-178F-4601-B2E6-34DA7E183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03525-B968-41E4-8E88-B46AC06C22A0}"/>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6" name="Footer Placeholder 5">
            <a:extLst>
              <a:ext uri="{FF2B5EF4-FFF2-40B4-BE49-F238E27FC236}">
                <a16:creationId xmlns:a16="http://schemas.microsoft.com/office/drawing/2014/main" id="{0482A3A4-949B-47B1-A340-79FDE26F92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5F8BB3-12D2-4BA3-B11D-289F63F13759}"/>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289066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EE40-C7A9-491C-856C-7B4F1C46C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629D6C-6881-47E8-BE71-B89BF277ED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C4A600-FCA3-4827-8F21-88BAB5BC5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A6C90-A069-4014-A378-5AE23659BFCB}"/>
              </a:ext>
            </a:extLst>
          </p:cNvPr>
          <p:cNvSpPr>
            <a:spLocks noGrp="1"/>
          </p:cNvSpPr>
          <p:nvPr>
            <p:ph type="dt" sz="half" idx="10"/>
          </p:nvPr>
        </p:nvSpPr>
        <p:spPr/>
        <p:txBody>
          <a:bodyPr/>
          <a:lstStyle/>
          <a:p>
            <a:fld id="{46CCA65B-81DD-4825-976B-77C2C11C9FE8}" type="datetimeFigureOut">
              <a:rPr lang="en-GB" smtClean="0"/>
              <a:t>24/12/2020</a:t>
            </a:fld>
            <a:endParaRPr lang="en-GB"/>
          </a:p>
        </p:txBody>
      </p:sp>
      <p:sp>
        <p:nvSpPr>
          <p:cNvPr id="6" name="Footer Placeholder 5">
            <a:extLst>
              <a:ext uri="{FF2B5EF4-FFF2-40B4-BE49-F238E27FC236}">
                <a16:creationId xmlns:a16="http://schemas.microsoft.com/office/drawing/2014/main" id="{16727EF5-B255-4E49-A8E9-ACF59E3B25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65E693-5914-4ACF-8E8E-C979E7F65B7B}"/>
              </a:ext>
            </a:extLst>
          </p:cNvPr>
          <p:cNvSpPr>
            <a:spLocks noGrp="1"/>
          </p:cNvSpPr>
          <p:nvPr>
            <p:ph type="sldNum" sz="quarter" idx="12"/>
          </p:nvPr>
        </p:nvSpPr>
        <p:spPr/>
        <p:txBody>
          <a:bodyPr/>
          <a:lstStyle/>
          <a:p>
            <a:fld id="{1327414B-D809-4090-8692-8DAADE0D9256}" type="slidenum">
              <a:rPr lang="en-GB" smtClean="0"/>
              <a:t>‹#›</a:t>
            </a:fld>
            <a:endParaRPr lang="en-GB"/>
          </a:p>
        </p:txBody>
      </p:sp>
    </p:spTree>
    <p:extLst>
      <p:ext uri="{BB962C8B-B14F-4D97-AF65-F5344CB8AC3E}">
        <p14:creationId xmlns:p14="http://schemas.microsoft.com/office/powerpoint/2010/main" val="37584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62039-0232-48D1-9DD0-3C4FAB086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CEA7AC-0399-4E7E-AC02-453F90168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8DA894-173B-4BE0-A845-5E5709097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CA65B-81DD-4825-976B-77C2C11C9FE8}" type="datetimeFigureOut">
              <a:rPr lang="en-GB" smtClean="0"/>
              <a:t>24/12/2020</a:t>
            </a:fld>
            <a:endParaRPr lang="en-GB"/>
          </a:p>
        </p:txBody>
      </p:sp>
      <p:sp>
        <p:nvSpPr>
          <p:cNvPr id="5" name="Footer Placeholder 4">
            <a:extLst>
              <a:ext uri="{FF2B5EF4-FFF2-40B4-BE49-F238E27FC236}">
                <a16:creationId xmlns:a16="http://schemas.microsoft.com/office/drawing/2014/main" id="{F24E80E2-FACD-4784-853E-4A7686B22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E94749-306C-41E4-96B3-CB46F26E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7414B-D809-4090-8692-8DAADE0D9256}" type="slidenum">
              <a:rPr lang="en-GB" smtClean="0"/>
              <a:t>‹#›</a:t>
            </a:fld>
            <a:endParaRPr lang="en-GB"/>
          </a:p>
        </p:txBody>
      </p:sp>
    </p:spTree>
    <p:extLst>
      <p:ext uri="{BB962C8B-B14F-4D97-AF65-F5344CB8AC3E}">
        <p14:creationId xmlns:p14="http://schemas.microsoft.com/office/powerpoint/2010/main" val="66713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hegamegal.com/wp-content/uploads/2011/12/Christma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5763D1-2871-4053-8CB7-1C7735849791}"/>
              </a:ext>
            </a:extLst>
          </p:cNvPr>
          <p:cNvSpPr>
            <a:spLocks noGrp="1"/>
          </p:cNvSpPr>
          <p:nvPr>
            <p:ph type="subTitle" idx="1"/>
          </p:nvPr>
        </p:nvSpPr>
        <p:spPr>
          <a:xfrm>
            <a:off x="319669" y="301276"/>
            <a:ext cx="9144000" cy="3612801"/>
          </a:xfrm>
        </p:spPr>
        <p:txBody>
          <a:bodyPr>
            <a:noAutofit/>
          </a:bodyPr>
          <a:lstStyle/>
          <a:p>
            <a:r>
              <a:rPr lang="en-GB" sz="3200" u="sng" dirty="0">
                <a:latin typeface="Blackadder ITC" panose="04020505051007020D02" pitchFamily="82" charset="0"/>
              </a:rPr>
              <a:t>Mill Grove</a:t>
            </a:r>
          </a:p>
          <a:p>
            <a:r>
              <a:rPr lang="en-GB" sz="3200" u="sng" dirty="0">
                <a:latin typeface="Blackadder ITC" panose="04020505051007020D02" pitchFamily="82" charset="0"/>
              </a:rPr>
              <a:t>Christmas Day Games 2020</a:t>
            </a:r>
          </a:p>
          <a:p>
            <a:endParaRPr lang="en-GB" sz="3200" dirty="0">
              <a:latin typeface="Blackadder ITC" panose="04020505051007020D02" pitchFamily="82" charset="0"/>
            </a:endParaRPr>
          </a:p>
          <a:p>
            <a:r>
              <a:rPr lang="en-GB" sz="3200" dirty="0">
                <a:latin typeface="Blackadder ITC" panose="04020505051007020D02" pitchFamily="82" charset="0"/>
              </a:rPr>
              <a:t>Following tradition, here are the Christmas Day Games! Normally they would come after the opening of the presents (to Mill Grove) and would involve quizzes and practical tasks like Chinese Laundry and Pictionary. Obviously this year it is an adapted version, but we hope you still have fun with it! </a:t>
            </a:r>
          </a:p>
        </p:txBody>
      </p:sp>
    </p:spTree>
    <p:extLst>
      <p:ext uri="{BB962C8B-B14F-4D97-AF65-F5344CB8AC3E}">
        <p14:creationId xmlns:p14="http://schemas.microsoft.com/office/powerpoint/2010/main" val="229681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E64EE-C27F-4466-BC44-9F27A456CCDE}"/>
              </a:ext>
            </a:extLst>
          </p:cNvPr>
          <p:cNvSpPr>
            <a:spLocks noGrp="1"/>
          </p:cNvSpPr>
          <p:nvPr>
            <p:ph idx="1"/>
          </p:nvPr>
        </p:nvSpPr>
        <p:spPr>
          <a:xfrm>
            <a:off x="302941" y="1145401"/>
            <a:ext cx="10515600" cy="4351338"/>
          </a:xfrm>
        </p:spPr>
        <p:txBody>
          <a:bodyPr/>
          <a:lstStyle/>
          <a:p>
            <a:pPr marL="514350" indent="-514350">
              <a:buAutoNum type="arabicPeriod"/>
            </a:pPr>
            <a:r>
              <a:rPr lang="en-GB" dirty="0">
                <a:latin typeface="Blackadder ITC" panose="04020505051007020D02" pitchFamily="82" charset="0"/>
              </a:rPr>
              <a:t>What time did it say on the clock?</a:t>
            </a:r>
          </a:p>
          <a:p>
            <a:pPr marL="514350" indent="-514350">
              <a:buAutoNum type="arabicPeriod"/>
            </a:pPr>
            <a:r>
              <a:rPr lang="en-GB" dirty="0">
                <a:latin typeface="Blackadder ITC" panose="04020505051007020D02" pitchFamily="82" charset="0"/>
              </a:rPr>
              <a:t>What colour was the ice cream? </a:t>
            </a:r>
          </a:p>
          <a:p>
            <a:pPr marL="514350" indent="-514350">
              <a:buAutoNum type="arabicPeriod"/>
            </a:pPr>
            <a:r>
              <a:rPr lang="en-GB" dirty="0">
                <a:latin typeface="Blackadder ITC" panose="04020505051007020D02" pitchFamily="82" charset="0"/>
              </a:rPr>
              <a:t>How many leaves were on the plant?</a:t>
            </a:r>
          </a:p>
          <a:p>
            <a:pPr marL="514350" indent="-514350">
              <a:buAutoNum type="arabicPeriod"/>
            </a:pPr>
            <a:r>
              <a:rPr lang="en-GB" dirty="0">
                <a:latin typeface="Blackadder ITC" panose="04020505051007020D02" pitchFamily="82" charset="0"/>
              </a:rPr>
              <a:t>How many objects were there in total?</a:t>
            </a:r>
          </a:p>
          <a:p>
            <a:pPr marL="514350" indent="-514350">
              <a:buAutoNum type="arabicPeriod"/>
            </a:pPr>
            <a:r>
              <a:rPr lang="en-GB" dirty="0">
                <a:latin typeface="Blackadder ITC" panose="04020505051007020D02" pitchFamily="82" charset="0"/>
              </a:rPr>
              <a:t>How many windows were on the house?</a:t>
            </a:r>
          </a:p>
          <a:p>
            <a:pPr marL="514350" indent="-514350">
              <a:buAutoNum type="arabicPeriod"/>
            </a:pPr>
            <a:r>
              <a:rPr lang="en-GB" dirty="0">
                <a:latin typeface="Blackadder ITC" panose="04020505051007020D02" pitchFamily="82" charset="0"/>
              </a:rPr>
              <a:t>What continent was the globe showing?</a:t>
            </a:r>
          </a:p>
          <a:p>
            <a:pPr marL="514350" indent="-514350">
              <a:buAutoNum type="arabicPeriod"/>
            </a:pPr>
            <a:r>
              <a:rPr lang="en-GB" dirty="0">
                <a:latin typeface="Blackadder ITC" panose="04020505051007020D02" pitchFamily="82" charset="0"/>
              </a:rPr>
              <a:t>How many wheels did the chair have?</a:t>
            </a:r>
          </a:p>
          <a:p>
            <a:pPr marL="514350" indent="-514350">
              <a:buAutoNum type="arabicPeriod"/>
            </a:pPr>
            <a:r>
              <a:rPr lang="en-GB" dirty="0">
                <a:latin typeface="Blackadder ITC" panose="04020505051007020D02" pitchFamily="82" charset="0"/>
              </a:rPr>
              <a:t>How many food items were there?</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304388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6E1B-F684-44EF-A5CC-545B4037E645}"/>
              </a:ext>
            </a:extLst>
          </p:cNvPr>
          <p:cNvSpPr>
            <a:spLocks noGrp="1"/>
          </p:cNvSpPr>
          <p:nvPr>
            <p:ph type="title"/>
          </p:nvPr>
        </p:nvSpPr>
        <p:spPr>
          <a:xfrm>
            <a:off x="347546" y="187828"/>
            <a:ext cx="10515600" cy="1325563"/>
          </a:xfrm>
        </p:spPr>
        <p:txBody>
          <a:bodyPr/>
          <a:lstStyle/>
          <a:p>
            <a:r>
              <a:rPr lang="en-GB" u="sng" dirty="0">
                <a:latin typeface="Blackadder ITC" panose="04020505051007020D02" pitchFamily="82" charset="0"/>
              </a:rPr>
              <a:t>Round 8 – News 2020</a:t>
            </a:r>
          </a:p>
        </p:txBody>
      </p:sp>
      <p:sp>
        <p:nvSpPr>
          <p:cNvPr id="3" name="Content Placeholder 2">
            <a:extLst>
              <a:ext uri="{FF2B5EF4-FFF2-40B4-BE49-F238E27FC236}">
                <a16:creationId xmlns:a16="http://schemas.microsoft.com/office/drawing/2014/main" id="{2E4B4345-5C89-465C-837C-0A18C37BC00C}"/>
              </a:ext>
            </a:extLst>
          </p:cNvPr>
          <p:cNvSpPr>
            <a:spLocks noGrp="1"/>
          </p:cNvSpPr>
          <p:nvPr>
            <p:ph idx="1"/>
          </p:nvPr>
        </p:nvSpPr>
        <p:spPr>
          <a:xfrm>
            <a:off x="0" y="1513391"/>
            <a:ext cx="10515600" cy="4351338"/>
          </a:xfrm>
        </p:spPr>
        <p:txBody>
          <a:bodyPr>
            <a:normAutofit fontScale="92500"/>
          </a:bodyPr>
          <a:lstStyle/>
          <a:p>
            <a:pPr marL="514350" indent="-514350">
              <a:buAutoNum type="arabicParenR"/>
            </a:pPr>
            <a:r>
              <a:rPr lang="en-GB" dirty="0">
                <a:latin typeface="Blackadder ITC" panose="04020505051007020D02" pitchFamily="82" charset="0"/>
              </a:rPr>
              <a:t>What did Boris Johnson name his new child?</a:t>
            </a:r>
          </a:p>
          <a:p>
            <a:pPr marL="514350" indent="-514350">
              <a:buAutoNum type="arabicParenR"/>
            </a:pPr>
            <a:r>
              <a:rPr lang="en-GB" dirty="0">
                <a:latin typeface="Blackadder ITC" panose="04020505051007020D02" pitchFamily="82" charset="0"/>
              </a:rPr>
              <a:t>What excuse did Dominic Cummings give for driving his car?</a:t>
            </a:r>
          </a:p>
          <a:p>
            <a:pPr marL="514350" indent="-514350">
              <a:buAutoNum type="arabicParenR"/>
            </a:pPr>
            <a:r>
              <a:rPr lang="en-GB" dirty="0">
                <a:latin typeface="Blackadder ITC" panose="04020505051007020D02" pitchFamily="82" charset="0"/>
              </a:rPr>
              <a:t>How did Donald Trump ludicrously suggest we should fight the virus?</a:t>
            </a:r>
          </a:p>
          <a:p>
            <a:pPr marL="514350" indent="-514350">
              <a:buAutoNum type="arabicParenR"/>
            </a:pPr>
            <a:r>
              <a:rPr lang="en-GB" dirty="0">
                <a:latin typeface="Blackadder ITC" panose="04020505051007020D02" pitchFamily="82" charset="0"/>
              </a:rPr>
              <a:t>What was the name of the rocket which took Bob Behnken to space in the first space ‘taxi’?</a:t>
            </a:r>
          </a:p>
          <a:p>
            <a:pPr marL="514350" indent="-514350">
              <a:buAutoNum type="arabicParenR"/>
            </a:pPr>
            <a:r>
              <a:rPr lang="en-GB" dirty="0">
                <a:latin typeface="Blackadder ITC" panose="04020505051007020D02" pitchFamily="82" charset="0"/>
              </a:rPr>
              <a:t>What was voted the greatest Eurovision song in history?</a:t>
            </a:r>
          </a:p>
          <a:p>
            <a:pPr marL="514350" indent="-514350">
              <a:buAutoNum type="arabicParenR"/>
            </a:pPr>
            <a:r>
              <a:rPr lang="en-GB" dirty="0">
                <a:latin typeface="Blackadder ITC" panose="04020505051007020D02" pitchFamily="82" charset="0"/>
              </a:rPr>
              <a:t>Which United Nations body was awarded the Nobel Peace Prize?</a:t>
            </a:r>
          </a:p>
          <a:p>
            <a:pPr marL="514350" indent="-514350">
              <a:buAutoNum type="arabicParenR"/>
            </a:pPr>
            <a:r>
              <a:rPr lang="en-GB" dirty="0">
                <a:latin typeface="Blackadder ITC" panose="04020505051007020D02" pitchFamily="82" charset="0"/>
              </a:rPr>
              <a:t>Victory in which state saw Joe Biden cross the line to become President?</a:t>
            </a:r>
          </a:p>
          <a:p>
            <a:pPr marL="514350" indent="-514350">
              <a:buAutoNum type="arabicParenR"/>
            </a:pPr>
            <a:r>
              <a:rPr lang="en-GB" dirty="0">
                <a:latin typeface="Blackadder ITC" panose="04020505051007020D02" pitchFamily="82" charset="0"/>
              </a:rPr>
              <a:t>Which lockdown related word was awarded ‘word of the year’ by the Oxford Dictionary? </a:t>
            </a:r>
          </a:p>
        </p:txBody>
      </p:sp>
    </p:spTree>
    <p:extLst>
      <p:ext uri="{BB962C8B-B14F-4D97-AF65-F5344CB8AC3E}">
        <p14:creationId xmlns:p14="http://schemas.microsoft.com/office/powerpoint/2010/main" val="405239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ABE9-363B-4270-B80F-46250137DA16}"/>
              </a:ext>
            </a:extLst>
          </p:cNvPr>
          <p:cNvSpPr>
            <a:spLocks noGrp="1"/>
          </p:cNvSpPr>
          <p:nvPr>
            <p:ph type="title"/>
          </p:nvPr>
        </p:nvSpPr>
        <p:spPr>
          <a:xfrm>
            <a:off x="639336" y="220159"/>
            <a:ext cx="10515600" cy="1325563"/>
          </a:xfrm>
        </p:spPr>
        <p:txBody>
          <a:bodyPr/>
          <a:lstStyle/>
          <a:p>
            <a:r>
              <a:rPr lang="en-GB" u="sng" dirty="0">
                <a:latin typeface="Blackadder ITC" panose="04020505051007020D02" pitchFamily="82" charset="0"/>
              </a:rPr>
              <a:t>Round 9 - Nativity</a:t>
            </a:r>
          </a:p>
        </p:txBody>
      </p:sp>
      <p:sp>
        <p:nvSpPr>
          <p:cNvPr id="3" name="Content Placeholder 2">
            <a:extLst>
              <a:ext uri="{FF2B5EF4-FFF2-40B4-BE49-F238E27FC236}">
                <a16:creationId xmlns:a16="http://schemas.microsoft.com/office/drawing/2014/main" id="{B317D4F0-D12D-4B24-BC7E-D4BCB4363B0A}"/>
              </a:ext>
            </a:extLst>
          </p:cNvPr>
          <p:cNvSpPr>
            <a:spLocks noGrp="1"/>
          </p:cNvSpPr>
          <p:nvPr>
            <p:ph idx="1"/>
          </p:nvPr>
        </p:nvSpPr>
        <p:spPr>
          <a:xfrm>
            <a:off x="639336" y="1435332"/>
            <a:ext cx="8025161" cy="4351338"/>
          </a:xfrm>
        </p:spPr>
        <p:txBody>
          <a:bodyPr/>
          <a:lstStyle/>
          <a:p>
            <a:pPr marL="0" indent="0">
              <a:buNone/>
            </a:pPr>
            <a:r>
              <a:rPr lang="en-GB" dirty="0">
                <a:latin typeface="Blackadder ITC" panose="04020505051007020D02" pitchFamily="82" charset="0"/>
              </a:rPr>
              <a:t>We always have a making task in the Christmas Day games – you have 15 minutes to create a nativity scene. You could make it out of people from your household; you could create it out of paper or you could really think outside the box! Have a go! </a:t>
            </a:r>
          </a:p>
        </p:txBody>
      </p:sp>
      <p:pic>
        <p:nvPicPr>
          <p:cNvPr id="1026" name="Picture 2">
            <a:extLst>
              <a:ext uri="{FF2B5EF4-FFF2-40B4-BE49-F238E27FC236}">
                <a16:creationId xmlns:a16="http://schemas.microsoft.com/office/drawing/2014/main" id="{910282C0-5FA1-46C9-8867-2DABEAE2E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7" y="3320132"/>
            <a:ext cx="4673723" cy="308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9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E2C3-0508-43D3-BB6D-85076F11273E}"/>
              </a:ext>
            </a:extLst>
          </p:cNvPr>
          <p:cNvSpPr>
            <a:spLocks noGrp="1"/>
          </p:cNvSpPr>
          <p:nvPr>
            <p:ph type="title"/>
          </p:nvPr>
        </p:nvSpPr>
        <p:spPr>
          <a:xfrm>
            <a:off x="503664" y="153192"/>
            <a:ext cx="10515600" cy="1325563"/>
          </a:xfrm>
        </p:spPr>
        <p:txBody>
          <a:bodyPr/>
          <a:lstStyle/>
          <a:p>
            <a:r>
              <a:rPr lang="en-GB" b="1" u="sng" dirty="0">
                <a:latin typeface="Blackadder ITC" panose="04020505051007020D02" pitchFamily="82" charset="0"/>
              </a:rPr>
              <a:t>Round 10 – Pantomime Quiz</a:t>
            </a:r>
          </a:p>
        </p:txBody>
      </p:sp>
      <p:sp>
        <p:nvSpPr>
          <p:cNvPr id="3" name="Content Placeholder 2">
            <a:extLst>
              <a:ext uri="{FF2B5EF4-FFF2-40B4-BE49-F238E27FC236}">
                <a16:creationId xmlns:a16="http://schemas.microsoft.com/office/drawing/2014/main" id="{7E78652B-350E-4578-A683-C301E38BD5CA}"/>
              </a:ext>
            </a:extLst>
          </p:cNvPr>
          <p:cNvSpPr>
            <a:spLocks noGrp="1"/>
          </p:cNvSpPr>
          <p:nvPr>
            <p:ph idx="1"/>
          </p:nvPr>
        </p:nvSpPr>
        <p:spPr>
          <a:xfrm>
            <a:off x="302942" y="1478755"/>
            <a:ext cx="10515600" cy="4351338"/>
          </a:xfrm>
        </p:spPr>
        <p:txBody>
          <a:bodyPr>
            <a:normAutofit lnSpcReduction="10000"/>
          </a:bodyPr>
          <a:lstStyle/>
          <a:p>
            <a:pPr marL="514350" indent="-514350">
              <a:buAutoNum type="arabicParenR"/>
            </a:pPr>
            <a:r>
              <a:rPr lang="en-GB" dirty="0">
                <a:latin typeface="Blackadder ITC" panose="04020505051007020D02" pitchFamily="82" charset="0"/>
              </a:rPr>
              <a:t>What is the name of Aladdin’s mother?</a:t>
            </a:r>
          </a:p>
          <a:p>
            <a:pPr marL="514350" indent="-514350">
              <a:buAutoNum type="arabicParenR"/>
            </a:pPr>
            <a:r>
              <a:rPr lang="en-GB" dirty="0">
                <a:latin typeface="Blackadder ITC" panose="04020505051007020D02" pitchFamily="82" charset="0"/>
              </a:rPr>
              <a:t>Mr. Smee comes from what Pantomime?</a:t>
            </a:r>
          </a:p>
          <a:p>
            <a:pPr marL="514350" indent="-514350">
              <a:buAutoNum type="arabicParenR"/>
            </a:pPr>
            <a:r>
              <a:rPr lang="en-GB" dirty="0">
                <a:latin typeface="Blackadder ITC" panose="04020505051007020D02" pitchFamily="82" charset="0"/>
              </a:rPr>
              <a:t>What is the name of the male servant in Cinderella?</a:t>
            </a:r>
          </a:p>
          <a:p>
            <a:pPr marL="514350" indent="-514350">
              <a:buAutoNum type="arabicParenR"/>
            </a:pPr>
            <a:r>
              <a:rPr lang="en-GB" dirty="0">
                <a:latin typeface="Blackadder ITC" panose="04020505051007020D02" pitchFamily="82" charset="0"/>
              </a:rPr>
              <a:t>Which pantomime did Mill Grove perform last year?</a:t>
            </a:r>
          </a:p>
          <a:p>
            <a:pPr marL="514350" indent="-514350">
              <a:buAutoNum type="arabicParenR"/>
            </a:pPr>
            <a:r>
              <a:rPr lang="en-GB" dirty="0">
                <a:latin typeface="Blackadder ITC" panose="04020505051007020D02" pitchFamily="82" charset="0"/>
              </a:rPr>
              <a:t>How many years is Sleeping Beauty cursed to sleep for?</a:t>
            </a:r>
          </a:p>
          <a:p>
            <a:pPr marL="514350" indent="-514350">
              <a:buAutoNum type="arabicParenR"/>
            </a:pPr>
            <a:r>
              <a:rPr lang="en-GB" dirty="0">
                <a:latin typeface="Blackadder ITC" panose="04020505051007020D02" pitchFamily="82" charset="0"/>
              </a:rPr>
              <a:t>What is the name of the Mill Grove Pantomime cow?</a:t>
            </a:r>
          </a:p>
          <a:p>
            <a:pPr marL="514350" indent="-514350">
              <a:buAutoNum type="arabicParenR"/>
            </a:pPr>
            <a:r>
              <a:rPr lang="en-GB" dirty="0">
                <a:latin typeface="Blackadder ITC" panose="04020505051007020D02" pitchFamily="82" charset="0"/>
              </a:rPr>
              <a:t>Dame Trott comes from which Pantomime?</a:t>
            </a:r>
          </a:p>
          <a:p>
            <a:pPr marL="514350" indent="-514350">
              <a:buAutoNum type="arabicParenR"/>
            </a:pPr>
            <a:r>
              <a:rPr lang="en-GB" dirty="0">
                <a:latin typeface="Blackadder ITC" panose="04020505051007020D02" pitchFamily="82" charset="0"/>
              </a:rPr>
              <a:t>Name two ways the Queen tries to curse</a:t>
            </a:r>
          </a:p>
          <a:p>
            <a:pPr marL="0" indent="0">
              <a:buNone/>
            </a:pPr>
            <a:r>
              <a:rPr lang="en-GB" dirty="0">
                <a:latin typeface="Blackadder ITC" panose="04020505051007020D02" pitchFamily="82" charset="0"/>
              </a:rPr>
              <a:t>         Snow White</a:t>
            </a:r>
          </a:p>
          <a:p>
            <a:pPr marL="514350" indent="-514350">
              <a:buAutoNum type="arabicParenR"/>
            </a:pPr>
            <a:endParaRPr lang="en-GB" dirty="0"/>
          </a:p>
        </p:txBody>
      </p:sp>
    </p:spTree>
    <p:extLst>
      <p:ext uri="{BB962C8B-B14F-4D97-AF65-F5344CB8AC3E}">
        <p14:creationId xmlns:p14="http://schemas.microsoft.com/office/powerpoint/2010/main" val="405347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885D-AAC4-4BFA-9275-13443384CED0}"/>
              </a:ext>
            </a:extLst>
          </p:cNvPr>
          <p:cNvSpPr>
            <a:spLocks noGrp="1"/>
          </p:cNvSpPr>
          <p:nvPr>
            <p:ph type="title"/>
          </p:nvPr>
        </p:nvSpPr>
        <p:spPr>
          <a:xfrm>
            <a:off x="392151" y="353974"/>
            <a:ext cx="10023088" cy="1325563"/>
          </a:xfrm>
        </p:spPr>
        <p:txBody>
          <a:bodyPr/>
          <a:lstStyle/>
          <a:p>
            <a:r>
              <a:rPr lang="en-GB" i="1" u="sng" dirty="0">
                <a:latin typeface="Blackadder ITC" panose="04020505051007020D02" pitchFamily="82" charset="0"/>
              </a:rPr>
              <a:t>Round 11 – Christmas lists (1 point for each item you get on your list)</a:t>
            </a:r>
          </a:p>
        </p:txBody>
      </p:sp>
      <p:sp>
        <p:nvSpPr>
          <p:cNvPr id="3" name="Content Placeholder 2">
            <a:extLst>
              <a:ext uri="{FF2B5EF4-FFF2-40B4-BE49-F238E27FC236}">
                <a16:creationId xmlns:a16="http://schemas.microsoft.com/office/drawing/2014/main" id="{0293F8E0-3F68-4FD5-AE6A-423E71AC3FD4}"/>
              </a:ext>
            </a:extLst>
          </p:cNvPr>
          <p:cNvSpPr>
            <a:spLocks noGrp="1"/>
          </p:cNvSpPr>
          <p:nvPr>
            <p:ph idx="1"/>
          </p:nvPr>
        </p:nvSpPr>
        <p:spPr>
          <a:xfrm>
            <a:off x="327102" y="2152688"/>
            <a:ext cx="5768898" cy="4351338"/>
          </a:xfrm>
        </p:spPr>
        <p:txBody>
          <a:bodyPr/>
          <a:lstStyle/>
          <a:p>
            <a:r>
              <a:rPr lang="en-GB" dirty="0">
                <a:latin typeface="Blackadder ITC" panose="04020505051007020D02" pitchFamily="82" charset="0"/>
              </a:rPr>
              <a:t>Characters in </a:t>
            </a:r>
            <a:r>
              <a:rPr lang="en-GB" i="1" dirty="0">
                <a:latin typeface="Blackadder ITC" panose="04020505051007020D02" pitchFamily="82" charset="0"/>
              </a:rPr>
              <a:t>A Christmas Carol</a:t>
            </a:r>
          </a:p>
          <a:p>
            <a:r>
              <a:rPr lang="en-GB" dirty="0">
                <a:latin typeface="Blackadder ITC" panose="04020505051007020D02" pitchFamily="82" charset="0"/>
              </a:rPr>
              <a:t>Squares on a traditional Monopoly board</a:t>
            </a:r>
          </a:p>
          <a:p>
            <a:r>
              <a:rPr lang="en-GB" dirty="0">
                <a:latin typeface="Blackadder ITC" panose="04020505051007020D02" pitchFamily="82" charset="0"/>
              </a:rPr>
              <a:t>Ingredients in Mary Berry’s Mince Pie recipe</a:t>
            </a:r>
          </a:p>
          <a:p>
            <a:r>
              <a:rPr lang="en-GB" dirty="0">
                <a:latin typeface="Blackadder ITC" panose="04020505051007020D02" pitchFamily="82" charset="0"/>
              </a:rPr>
              <a:t>Central Line Underground stations</a:t>
            </a:r>
          </a:p>
          <a:p>
            <a:r>
              <a:rPr lang="en-GB" dirty="0">
                <a:latin typeface="Blackadder ITC" panose="04020505051007020D02" pitchFamily="82" charset="0"/>
              </a:rPr>
              <a:t>Pantomimes performed at Mill Grove</a:t>
            </a:r>
          </a:p>
          <a:p>
            <a:r>
              <a:rPr lang="en-GB" dirty="0">
                <a:latin typeface="Blackadder ITC" panose="04020505051007020D02" pitchFamily="82" charset="0"/>
              </a:rPr>
              <a:t>Christmas Carols </a:t>
            </a:r>
          </a:p>
        </p:txBody>
      </p:sp>
      <p:pic>
        <p:nvPicPr>
          <p:cNvPr id="5" name="Picture 4">
            <a:extLst>
              <a:ext uri="{FF2B5EF4-FFF2-40B4-BE49-F238E27FC236}">
                <a16:creationId xmlns:a16="http://schemas.microsoft.com/office/drawing/2014/main" id="{3D24EA7B-B783-45E2-A80F-D1D7613A22E2}"/>
              </a:ext>
            </a:extLst>
          </p:cNvPr>
          <p:cNvPicPr>
            <a:picLocks noChangeAspect="1"/>
          </p:cNvPicPr>
          <p:nvPr/>
        </p:nvPicPr>
        <p:blipFill>
          <a:blip r:embed="rId2"/>
          <a:stretch>
            <a:fillRect/>
          </a:stretch>
        </p:blipFill>
        <p:spPr>
          <a:xfrm>
            <a:off x="6303562" y="1245715"/>
            <a:ext cx="3459415" cy="5258311"/>
          </a:xfrm>
          <a:prstGeom prst="rect">
            <a:avLst/>
          </a:prstGeom>
        </p:spPr>
      </p:pic>
    </p:spTree>
    <p:extLst>
      <p:ext uri="{BB962C8B-B14F-4D97-AF65-F5344CB8AC3E}">
        <p14:creationId xmlns:p14="http://schemas.microsoft.com/office/powerpoint/2010/main" val="8490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93F5-6490-4E3E-8677-26861BC4B0EB}"/>
              </a:ext>
            </a:extLst>
          </p:cNvPr>
          <p:cNvSpPr>
            <a:spLocks noGrp="1"/>
          </p:cNvSpPr>
          <p:nvPr>
            <p:ph type="title"/>
          </p:nvPr>
        </p:nvSpPr>
        <p:spPr>
          <a:xfrm>
            <a:off x="648629" y="480962"/>
            <a:ext cx="10515600" cy="2879880"/>
          </a:xfrm>
        </p:spPr>
        <p:txBody>
          <a:bodyPr>
            <a:normAutofit fontScale="90000"/>
          </a:bodyPr>
          <a:lstStyle/>
          <a:p>
            <a:r>
              <a:rPr lang="en-GB" u="sng" dirty="0">
                <a:latin typeface="Blackadder ITC" panose="04020505051007020D02" pitchFamily="82" charset="0"/>
              </a:rPr>
              <a:t>Round 12-</a:t>
            </a:r>
            <a:br>
              <a:rPr lang="en-GB" u="sng" dirty="0">
                <a:latin typeface="Blackadder ITC" panose="04020505051007020D02" pitchFamily="82" charset="0"/>
              </a:rPr>
            </a:br>
            <a:r>
              <a:rPr lang="en-GB" u="sng" dirty="0">
                <a:latin typeface="Blackadder ITC" panose="04020505051007020D02" pitchFamily="82" charset="0"/>
              </a:rPr>
              <a:t>Christmas </a:t>
            </a:r>
            <a:br>
              <a:rPr lang="en-GB" u="sng" dirty="0">
                <a:latin typeface="Blackadder ITC" panose="04020505051007020D02" pitchFamily="82" charset="0"/>
              </a:rPr>
            </a:br>
            <a:r>
              <a:rPr lang="en-GB" u="sng" dirty="0">
                <a:latin typeface="Blackadder ITC" panose="04020505051007020D02" pitchFamily="82" charset="0"/>
              </a:rPr>
              <a:t>Film </a:t>
            </a:r>
            <a:br>
              <a:rPr lang="en-GB" u="sng" dirty="0">
                <a:latin typeface="Blackadder ITC" panose="04020505051007020D02" pitchFamily="82" charset="0"/>
              </a:rPr>
            </a:br>
            <a:r>
              <a:rPr lang="en-GB" u="sng" dirty="0">
                <a:latin typeface="Blackadder ITC" panose="04020505051007020D02" pitchFamily="82" charset="0"/>
              </a:rPr>
              <a:t>Emojis</a:t>
            </a:r>
            <a:br>
              <a:rPr lang="en-GB" dirty="0"/>
            </a:br>
            <a:r>
              <a:rPr lang="en-GB" dirty="0"/>
              <a:t>  </a:t>
            </a:r>
          </a:p>
        </p:txBody>
      </p:sp>
      <p:pic>
        <p:nvPicPr>
          <p:cNvPr id="5" name="Picture 4">
            <a:extLst>
              <a:ext uri="{FF2B5EF4-FFF2-40B4-BE49-F238E27FC236}">
                <a16:creationId xmlns:a16="http://schemas.microsoft.com/office/drawing/2014/main" id="{F26FA657-2AC6-42A0-9155-81D9C517B1D7}"/>
              </a:ext>
            </a:extLst>
          </p:cNvPr>
          <p:cNvPicPr>
            <a:picLocks noChangeAspect="1"/>
          </p:cNvPicPr>
          <p:nvPr/>
        </p:nvPicPr>
        <p:blipFill>
          <a:blip r:embed="rId2"/>
          <a:stretch>
            <a:fillRect/>
          </a:stretch>
        </p:blipFill>
        <p:spPr>
          <a:xfrm>
            <a:off x="3579542" y="389245"/>
            <a:ext cx="2740240" cy="6079509"/>
          </a:xfrm>
          <a:prstGeom prst="rect">
            <a:avLst/>
          </a:prstGeom>
        </p:spPr>
      </p:pic>
    </p:spTree>
    <p:extLst>
      <p:ext uri="{BB962C8B-B14F-4D97-AF65-F5344CB8AC3E}">
        <p14:creationId xmlns:p14="http://schemas.microsoft.com/office/powerpoint/2010/main" val="106649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AF48-6BCA-4508-BD70-3B4680E04BE9}"/>
              </a:ext>
            </a:extLst>
          </p:cNvPr>
          <p:cNvSpPr>
            <a:spLocks noGrp="1"/>
          </p:cNvSpPr>
          <p:nvPr>
            <p:ph type="title"/>
          </p:nvPr>
        </p:nvSpPr>
        <p:spPr/>
        <p:txBody>
          <a:bodyPr/>
          <a:lstStyle/>
          <a:p>
            <a:r>
              <a:rPr lang="en-GB" u="sng" dirty="0">
                <a:latin typeface="Blackadder ITC" panose="04020505051007020D02" pitchFamily="82" charset="0"/>
              </a:rPr>
              <a:t>Round 13 – Music 2020</a:t>
            </a:r>
          </a:p>
        </p:txBody>
      </p:sp>
      <p:sp>
        <p:nvSpPr>
          <p:cNvPr id="3" name="Content Placeholder 2">
            <a:extLst>
              <a:ext uri="{FF2B5EF4-FFF2-40B4-BE49-F238E27FC236}">
                <a16:creationId xmlns:a16="http://schemas.microsoft.com/office/drawing/2014/main" id="{36940BAB-F8AA-4C41-B68A-D688060DB23C}"/>
              </a:ext>
            </a:extLst>
          </p:cNvPr>
          <p:cNvSpPr>
            <a:spLocks noGrp="1"/>
          </p:cNvSpPr>
          <p:nvPr>
            <p:ph idx="1"/>
          </p:nvPr>
        </p:nvSpPr>
        <p:spPr>
          <a:xfrm>
            <a:off x="347546" y="1568025"/>
            <a:ext cx="10515600" cy="4351338"/>
          </a:xfrm>
        </p:spPr>
        <p:txBody>
          <a:bodyPr>
            <a:normAutofit/>
          </a:bodyPr>
          <a:lstStyle/>
          <a:p>
            <a:pPr marL="514350" indent="-514350">
              <a:buAutoNum type="arabicParenR"/>
            </a:pPr>
            <a:r>
              <a:rPr lang="en-GB" dirty="0">
                <a:latin typeface="Blackadder ITC" panose="04020505051007020D02" pitchFamily="82" charset="0"/>
              </a:rPr>
              <a:t>Which former One Direction singer released ‘Watermelon Sugar?’</a:t>
            </a:r>
          </a:p>
          <a:p>
            <a:pPr marL="514350" indent="-514350">
              <a:buAutoNum type="arabicParenR"/>
            </a:pPr>
            <a:r>
              <a:rPr lang="en-GB" dirty="0">
                <a:latin typeface="Blackadder ITC" panose="04020505051007020D02" pitchFamily="82" charset="0"/>
              </a:rPr>
              <a:t>Which musical comedian won Strictly Come Dancing?</a:t>
            </a:r>
          </a:p>
          <a:p>
            <a:pPr marL="514350" indent="-514350">
              <a:buAutoNum type="arabicParenR"/>
            </a:pPr>
            <a:r>
              <a:rPr lang="en-GB" dirty="0">
                <a:latin typeface="Blackadder ITC" panose="04020505051007020D02" pitchFamily="82" charset="0"/>
              </a:rPr>
              <a:t>Who announced they were leaving Little Mix this year?</a:t>
            </a:r>
          </a:p>
          <a:p>
            <a:pPr marL="514350" indent="-514350">
              <a:buAutoNum type="arabicParenR"/>
            </a:pPr>
            <a:r>
              <a:rPr lang="en-GB" dirty="0">
                <a:latin typeface="Blackadder ITC" panose="04020505051007020D02" pitchFamily="82" charset="0"/>
              </a:rPr>
              <a:t>What is the biggest selling single of the year?</a:t>
            </a:r>
          </a:p>
          <a:p>
            <a:pPr marL="514350" indent="-514350">
              <a:buAutoNum type="arabicParenR"/>
            </a:pPr>
            <a:r>
              <a:rPr lang="en-GB" dirty="0">
                <a:latin typeface="Blackadder ITC" panose="04020505051007020D02" pitchFamily="82" charset="0"/>
              </a:rPr>
              <a:t>What food item does the Christmas Number 1 sing about?</a:t>
            </a:r>
          </a:p>
          <a:p>
            <a:pPr marL="514350" indent="-514350">
              <a:buAutoNum type="arabicParenR"/>
            </a:pPr>
            <a:r>
              <a:rPr lang="en-GB" dirty="0">
                <a:latin typeface="Blackadder ITC" panose="04020505051007020D02" pitchFamily="82" charset="0"/>
              </a:rPr>
              <a:t>Which girl band member won the Masked Singer this year?</a:t>
            </a:r>
          </a:p>
          <a:p>
            <a:pPr marL="514350" indent="-514350">
              <a:buAutoNum type="arabicParenR"/>
            </a:pPr>
            <a:r>
              <a:rPr lang="en-GB" dirty="0">
                <a:latin typeface="Blackadder ITC" panose="04020505051007020D02" pitchFamily="82" charset="0"/>
              </a:rPr>
              <a:t>Who became the first artist to have a top 5 selling album in 8 consecutive decades?</a:t>
            </a:r>
          </a:p>
          <a:p>
            <a:pPr marL="0" indent="0">
              <a:buNone/>
            </a:pPr>
            <a:endParaRPr lang="en-GB" dirty="0"/>
          </a:p>
          <a:p>
            <a:pPr marL="514350" indent="-514350">
              <a:buAutoNum type="arabicParenR"/>
            </a:pPr>
            <a:endParaRPr lang="en-GB" dirty="0"/>
          </a:p>
          <a:p>
            <a:pPr marL="514350" indent="-514350">
              <a:buAutoNum type="arabicParenR"/>
            </a:pPr>
            <a:endParaRPr lang="en-GB" dirty="0"/>
          </a:p>
          <a:p>
            <a:pPr marL="514350" indent="-514350">
              <a:buAutoNum type="arabicParenR"/>
            </a:pPr>
            <a:endParaRPr lang="en-GB" dirty="0"/>
          </a:p>
        </p:txBody>
      </p:sp>
    </p:spTree>
    <p:extLst>
      <p:ext uri="{BB962C8B-B14F-4D97-AF65-F5344CB8AC3E}">
        <p14:creationId xmlns:p14="http://schemas.microsoft.com/office/powerpoint/2010/main" val="209063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FA2A-9F12-420A-8FD5-D6B1ED3E8893}"/>
              </a:ext>
            </a:extLst>
          </p:cNvPr>
          <p:cNvSpPr>
            <a:spLocks noGrp="1"/>
          </p:cNvSpPr>
          <p:nvPr>
            <p:ph type="title"/>
          </p:nvPr>
        </p:nvSpPr>
        <p:spPr>
          <a:xfrm>
            <a:off x="6096000" y="733116"/>
            <a:ext cx="4319239" cy="1325563"/>
          </a:xfrm>
        </p:spPr>
        <p:txBody>
          <a:bodyPr>
            <a:normAutofit fontScale="90000"/>
          </a:bodyPr>
          <a:lstStyle/>
          <a:p>
            <a:r>
              <a:rPr lang="en-GB" u="sng" dirty="0">
                <a:latin typeface="Blackadder ITC" panose="04020505051007020D02" pitchFamily="82" charset="0"/>
              </a:rPr>
              <a:t>Round 14 – Christmas Spot the Difference </a:t>
            </a:r>
          </a:p>
        </p:txBody>
      </p:sp>
      <p:pic>
        <p:nvPicPr>
          <p:cNvPr id="5" name="Picture 4">
            <a:extLst>
              <a:ext uri="{FF2B5EF4-FFF2-40B4-BE49-F238E27FC236}">
                <a16:creationId xmlns:a16="http://schemas.microsoft.com/office/drawing/2014/main" id="{44B4AFC1-1DF0-4B86-9688-B6B49CF97C63}"/>
              </a:ext>
            </a:extLst>
          </p:cNvPr>
          <p:cNvPicPr>
            <a:picLocks noChangeAspect="1"/>
          </p:cNvPicPr>
          <p:nvPr/>
        </p:nvPicPr>
        <p:blipFill>
          <a:blip r:embed="rId2"/>
          <a:stretch>
            <a:fillRect/>
          </a:stretch>
        </p:blipFill>
        <p:spPr>
          <a:xfrm>
            <a:off x="317114" y="290512"/>
            <a:ext cx="5667375" cy="6276975"/>
          </a:xfrm>
          <a:prstGeom prst="rect">
            <a:avLst/>
          </a:prstGeom>
        </p:spPr>
      </p:pic>
    </p:spTree>
    <p:extLst>
      <p:ext uri="{BB962C8B-B14F-4D97-AF65-F5344CB8AC3E}">
        <p14:creationId xmlns:p14="http://schemas.microsoft.com/office/powerpoint/2010/main" val="416577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2D36-69BC-4AF3-B05D-CC1D7CB9633D}"/>
              </a:ext>
            </a:extLst>
          </p:cNvPr>
          <p:cNvSpPr>
            <a:spLocks noGrp="1"/>
          </p:cNvSpPr>
          <p:nvPr>
            <p:ph type="title"/>
          </p:nvPr>
        </p:nvSpPr>
        <p:spPr>
          <a:xfrm>
            <a:off x="481361" y="223024"/>
            <a:ext cx="10515600" cy="1325563"/>
          </a:xfrm>
        </p:spPr>
        <p:txBody>
          <a:bodyPr/>
          <a:lstStyle/>
          <a:p>
            <a:r>
              <a:rPr lang="en-GB" b="1" u="sng" dirty="0">
                <a:latin typeface="Blackadder ITC" panose="04020505051007020D02" pitchFamily="82" charset="0"/>
              </a:rPr>
              <a:t>Round 15 – A Mill Grove Christmas </a:t>
            </a:r>
          </a:p>
        </p:txBody>
      </p:sp>
      <p:sp>
        <p:nvSpPr>
          <p:cNvPr id="3" name="Content Placeholder 2">
            <a:extLst>
              <a:ext uri="{FF2B5EF4-FFF2-40B4-BE49-F238E27FC236}">
                <a16:creationId xmlns:a16="http://schemas.microsoft.com/office/drawing/2014/main" id="{0A657471-8B28-480C-9B93-12C80D7F654F}"/>
              </a:ext>
            </a:extLst>
          </p:cNvPr>
          <p:cNvSpPr>
            <a:spLocks noGrp="1"/>
          </p:cNvSpPr>
          <p:nvPr>
            <p:ph idx="1"/>
          </p:nvPr>
        </p:nvSpPr>
        <p:spPr>
          <a:xfrm>
            <a:off x="291790" y="1379887"/>
            <a:ext cx="9209049" cy="4351338"/>
          </a:xfrm>
        </p:spPr>
        <p:txBody>
          <a:bodyPr>
            <a:normAutofit lnSpcReduction="10000"/>
          </a:bodyPr>
          <a:lstStyle/>
          <a:p>
            <a:pPr marL="514350" indent="-514350">
              <a:buAutoNum type="arabicParenR"/>
            </a:pPr>
            <a:r>
              <a:rPr lang="en-GB" dirty="0">
                <a:latin typeface="Blackadder ITC" panose="04020505051007020D02" pitchFamily="82" charset="0"/>
              </a:rPr>
              <a:t>What is the name given to the orange with a candle in?</a:t>
            </a:r>
          </a:p>
          <a:p>
            <a:pPr marL="514350" indent="-514350">
              <a:buAutoNum type="arabicParenR"/>
            </a:pPr>
            <a:r>
              <a:rPr lang="en-GB" dirty="0">
                <a:latin typeface="Blackadder ITC" panose="04020505051007020D02" pitchFamily="82" charset="0"/>
              </a:rPr>
              <a:t>What does someone say before people open the presents on Christmas day?</a:t>
            </a:r>
          </a:p>
          <a:p>
            <a:pPr marL="514350" indent="-514350">
              <a:buAutoNum type="arabicParenR"/>
            </a:pPr>
            <a:r>
              <a:rPr lang="en-GB" dirty="0">
                <a:latin typeface="Blackadder ITC" panose="04020505051007020D02" pitchFamily="82" charset="0"/>
              </a:rPr>
              <a:t>How is pudding announced on Boxing Day dinner?</a:t>
            </a:r>
          </a:p>
          <a:p>
            <a:pPr marL="514350" indent="-514350">
              <a:buAutoNum type="arabicParenR"/>
            </a:pPr>
            <a:r>
              <a:rPr lang="en-GB" dirty="0">
                <a:latin typeface="Blackadder ITC" panose="04020505051007020D02" pitchFamily="82" charset="0"/>
              </a:rPr>
              <a:t>Which meal does Santa arrive on Christmas Day?</a:t>
            </a:r>
          </a:p>
          <a:p>
            <a:pPr marL="514350" indent="-514350">
              <a:buAutoNum type="arabicParenR"/>
            </a:pPr>
            <a:r>
              <a:rPr lang="en-GB" dirty="0">
                <a:latin typeface="Blackadder ITC" panose="04020505051007020D02" pitchFamily="82" charset="0"/>
              </a:rPr>
              <a:t>What time is the Queen’s Speech?</a:t>
            </a:r>
          </a:p>
          <a:p>
            <a:pPr marL="514350" indent="-514350">
              <a:buAutoNum type="arabicParenR"/>
            </a:pPr>
            <a:r>
              <a:rPr lang="en-GB" dirty="0">
                <a:latin typeface="Blackadder ITC" panose="04020505051007020D02" pitchFamily="82" charset="0"/>
              </a:rPr>
              <a:t>Which two teams compete in the Boxing Day Football Match? </a:t>
            </a:r>
          </a:p>
          <a:p>
            <a:pPr marL="514350" indent="-514350">
              <a:buAutoNum type="arabicParenR"/>
            </a:pPr>
            <a:r>
              <a:rPr lang="en-GB" dirty="0">
                <a:latin typeface="Blackadder ITC" panose="04020505051007020D02" pitchFamily="82" charset="0"/>
              </a:rPr>
              <a:t>Whose songs are played during the Boxing day games?</a:t>
            </a:r>
          </a:p>
          <a:p>
            <a:pPr marL="514350" indent="-514350">
              <a:buAutoNum type="arabicParenR"/>
            </a:pPr>
            <a:r>
              <a:rPr lang="en-GB" dirty="0">
                <a:latin typeface="Blackadder ITC" panose="04020505051007020D02" pitchFamily="82" charset="0"/>
              </a:rPr>
              <a:t>Name 8 Boxing Day games</a:t>
            </a:r>
          </a:p>
          <a:p>
            <a:pPr marL="514350" indent="-514350">
              <a:buAutoNum type="arabicParenR"/>
            </a:pPr>
            <a:endParaRPr lang="en-GB" dirty="0"/>
          </a:p>
        </p:txBody>
      </p:sp>
    </p:spTree>
    <p:extLst>
      <p:ext uri="{BB962C8B-B14F-4D97-AF65-F5344CB8AC3E}">
        <p14:creationId xmlns:p14="http://schemas.microsoft.com/office/powerpoint/2010/main" val="179648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A7EE-2C52-4276-A0B8-CC4097EF803E}"/>
              </a:ext>
            </a:extLst>
          </p:cNvPr>
          <p:cNvSpPr>
            <a:spLocks noGrp="1"/>
          </p:cNvSpPr>
          <p:nvPr>
            <p:ph type="title"/>
          </p:nvPr>
        </p:nvSpPr>
        <p:spPr/>
        <p:txBody>
          <a:bodyPr/>
          <a:lstStyle/>
          <a:p>
            <a:r>
              <a:rPr lang="en-GB" u="sng" dirty="0">
                <a:latin typeface="Blackadder ITC" panose="04020505051007020D02" pitchFamily="82" charset="0"/>
              </a:rPr>
              <a:t>Final Round</a:t>
            </a:r>
          </a:p>
        </p:txBody>
      </p:sp>
      <p:sp>
        <p:nvSpPr>
          <p:cNvPr id="3" name="Content Placeholder 2">
            <a:extLst>
              <a:ext uri="{FF2B5EF4-FFF2-40B4-BE49-F238E27FC236}">
                <a16:creationId xmlns:a16="http://schemas.microsoft.com/office/drawing/2014/main" id="{941C1F7B-8018-45E4-B92C-1F36964D29F8}"/>
              </a:ext>
            </a:extLst>
          </p:cNvPr>
          <p:cNvSpPr>
            <a:spLocks noGrp="1"/>
          </p:cNvSpPr>
          <p:nvPr>
            <p:ph idx="1"/>
          </p:nvPr>
        </p:nvSpPr>
        <p:spPr>
          <a:xfrm>
            <a:off x="834483" y="1619483"/>
            <a:ext cx="7915507" cy="4705002"/>
          </a:xfrm>
        </p:spPr>
        <p:txBody>
          <a:bodyPr/>
          <a:lstStyle/>
          <a:p>
            <a:pPr marL="0" indent="0">
              <a:buNone/>
            </a:pPr>
            <a:r>
              <a:rPr lang="en-GB" dirty="0">
                <a:latin typeface="Blackadder ITC" panose="04020505051007020D02" pitchFamily="82" charset="0"/>
              </a:rPr>
              <a:t>Normally, we would play Pictionary as our last game on Christmas Day – here is a link for you to play your own version of Pictionary!</a:t>
            </a:r>
          </a:p>
          <a:p>
            <a:pPr marL="0" indent="0">
              <a:buNone/>
            </a:pPr>
            <a:endParaRPr lang="en-GB" dirty="0"/>
          </a:p>
          <a:p>
            <a:pPr marL="0" indent="0">
              <a:buNone/>
            </a:pPr>
            <a:r>
              <a:rPr lang="en-GB" dirty="0">
                <a:hlinkClick r:id="rId2"/>
              </a:rPr>
              <a:t>https://www.thegamegal.com/wp-content/uploads/2011/12/Christmas.pdf</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9963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54C56-F123-458D-9C12-966C7DBC84D8}"/>
              </a:ext>
            </a:extLst>
          </p:cNvPr>
          <p:cNvSpPr>
            <a:spLocks noGrp="1"/>
          </p:cNvSpPr>
          <p:nvPr>
            <p:ph idx="1"/>
          </p:nvPr>
        </p:nvSpPr>
        <p:spPr>
          <a:xfrm>
            <a:off x="481360" y="289932"/>
            <a:ext cx="8171985" cy="5998543"/>
          </a:xfrm>
        </p:spPr>
        <p:txBody>
          <a:bodyPr/>
          <a:lstStyle/>
          <a:p>
            <a:pPr marL="0" indent="0">
              <a:buNone/>
            </a:pPr>
            <a:r>
              <a:rPr lang="en-GB" b="1" u="sng" dirty="0">
                <a:latin typeface="Blackadder ITC" panose="04020505051007020D02" pitchFamily="82" charset="0"/>
              </a:rPr>
              <a:t>Round 1 – Scavenger Hunt (1 point for each item you are able to find)</a:t>
            </a:r>
          </a:p>
          <a:p>
            <a:pPr marL="0" indent="0">
              <a:buNone/>
            </a:pPr>
            <a:endParaRPr lang="en-GB" dirty="0">
              <a:latin typeface="Blackadder ITC" panose="04020505051007020D02" pitchFamily="82" charset="0"/>
            </a:endParaRPr>
          </a:p>
          <a:p>
            <a:r>
              <a:rPr lang="en-GB" dirty="0">
                <a:latin typeface="Blackadder ITC" panose="04020505051007020D02" pitchFamily="82" charset="0"/>
              </a:rPr>
              <a:t>£7.70 in coins</a:t>
            </a:r>
          </a:p>
          <a:p>
            <a:r>
              <a:rPr lang="en-GB" dirty="0">
                <a:latin typeface="Blackadder ITC" panose="04020505051007020D02" pitchFamily="82" charset="0"/>
              </a:rPr>
              <a:t>6 different socks</a:t>
            </a:r>
          </a:p>
          <a:p>
            <a:r>
              <a:rPr lang="en-GB" dirty="0">
                <a:latin typeface="Blackadder ITC" panose="04020505051007020D02" pitchFamily="82" charset="0"/>
              </a:rPr>
              <a:t>A cracker toy</a:t>
            </a:r>
          </a:p>
          <a:p>
            <a:r>
              <a:rPr lang="en-GB" dirty="0">
                <a:latin typeface="Blackadder ITC" panose="04020505051007020D02" pitchFamily="82" charset="0"/>
              </a:rPr>
              <a:t>A photo of someone connected to Mill Grove</a:t>
            </a:r>
          </a:p>
          <a:p>
            <a:r>
              <a:rPr lang="en-GB" dirty="0">
                <a:latin typeface="Blackadder ITC" panose="04020505051007020D02" pitchFamily="82" charset="0"/>
              </a:rPr>
              <a:t>A cracker joke</a:t>
            </a:r>
          </a:p>
          <a:p>
            <a:r>
              <a:rPr lang="en-GB" dirty="0">
                <a:latin typeface="Blackadder ITC" panose="04020505051007020D02" pitchFamily="82" charset="0"/>
              </a:rPr>
              <a:t>An ID card</a:t>
            </a:r>
          </a:p>
          <a:p>
            <a:r>
              <a:rPr lang="en-GB" dirty="0">
                <a:latin typeface="Blackadder ITC" panose="04020505051007020D02" pitchFamily="82" charset="0"/>
              </a:rPr>
              <a:t>A shoelace</a:t>
            </a:r>
          </a:p>
          <a:p>
            <a:r>
              <a:rPr lang="en-GB" dirty="0">
                <a:latin typeface="Blackadder ITC" panose="04020505051007020D02" pitchFamily="82" charset="0"/>
              </a:rPr>
              <a:t>3 Keyrings</a:t>
            </a:r>
          </a:p>
          <a:p>
            <a:r>
              <a:rPr lang="en-GB" dirty="0">
                <a:latin typeface="Blackadder ITC" panose="04020505051007020D02" pitchFamily="82" charset="0"/>
              </a:rPr>
              <a:t>An unbroken Christmas hat</a:t>
            </a:r>
          </a:p>
          <a:p>
            <a:endParaRPr lang="en-GB" dirty="0"/>
          </a:p>
        </p:txBody>
      </p:sp>
    </p:spTree>
    <p:extLst>
      <p:ext uri="{BB962C8B-B14F-4D97-AF65-F5344CB8AC3E}">
        <p14:creationId xmlns:p14="http://schemas.microsoft.com/office/powerpoint/2010/main" val="413921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1973-B9DC-4FA2-8679-88DCD0594F12}"/>
              </a:ext>
            </a:extLst>
          </p:cNvPr>
          <p:cNvSpPr>
            <a:spLocks noGrp="1"/>
          </p:cNvSpPr>
          <p:nvPr>
            <p:ph type="title"/>
          </p:nvPr>
        </p:nvSpPr>
        <p:spPr>
          <a:xfrm>
            <a:off x="425605" y="2004356"/>
            <a:ext cx="7960112" cy="1325563"/>
          </a:xfrm>
        </p:spPr>
        <p:txBody>
          <a:bodyPr>
            <a:noAutofit/>
          </a:bodyPr>
          <a:lstStyle/>
          <a:p>
            <a:pPr algn="ctr"/>
            <a:r>
              <a:rPr lang="en-GB" sz="6600" b="1" dirty="0">
                <a:latin typeface="Blackadder ITC" panose="04020505051007020D02" pitchFamily="82" charset="0"/>
              </a:rPr>
              <a:t>We hope you enjoyed the Christmas Day Games – let us know how you found them!</a:t>
            </a:r>
          </a:p>
        </p:txBody>
      </p:sp>
    </p:spTree>
    <p:extLst>
      <p:ext uri="{BB962C8B-B14F-4D97-AF65-F5344CB8AC3E}">
        <p14:creationId xmlns:p14="http://schemas.microsoft.com/office/powerpoint/2010/main" val="396324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26D0-92EA-4C73-89FF-9BC3FA19CD02}"/>
              </a:ext>
            </a:extLst>
          </p:cNvPr>
          <p:cNvSpPr>
            <a:spLocks noGrp="1"/>
          </p:cNvSpPr>
          <p:nvPr>
            <p:ph type="title"/>
          </p:nvPr>
        </p:nvSpPr>
        <p:spPr>
          <a:xfrm>
            <a:off x="403303" y="0"/>
            <a:ext cx="10515600" cy="1325563"/>
          </a:xfrm>
        </p:spPr>
        <p:txBody>
          <a:bodyPr/>
          <a:lstStyle/>
          <a:p>
            <a:r>
              <a:rPr lang="en-GB" u="sng" dirty="0">
                <a:latin typeface="Blackadder ITC" panose="04020505051007020D02" pitchFamily="82" charset="0"/>
              </a:rPr>
              <a:t>Round 2 – Sports 2020</a:t>
            </a:r>
          </a:p>
        </p:txBody>
      </p:sp>
      <p:sp>
        <p:nvSpPr>
          <p:cNvPr id="3" name="Content Placeholder 2">
            <a:extLst>
              <a:ext uri="{FF2B5EF4-FFF2-40B4-BE49-F238E27FC236}">
                <a16:creationId xmlns:a16="http://schemas.microsoft.com/office/drawing/2014/main" id="{CEF1A12E-69B2-486B-9608-E8DC06F93DD1}"/>
              </a:ext>
            </a:extLst>
          </p:cNvPr>
          <p:cNvSpPr>
            <a:spLocks noGrp="1"/>
          </p:cNvSpPr>
          <p:nvPr>
            <p:ph idx="1"/>
          </p:nvPr>
        </p:nvSpPr>
        <p:spPr>
          <a:xfrm>
            <a:off x="122663" y="1325563"/>
            <a:ext cx="10515600" cy="4351338"/>
          </a:xfrm>
        </p:spPr>
        <p:txBody>
          <a:bodyPr>
            <a:normAutofit fontScale="92500" lnSpcReduction="10000"/>
          </a:bodyPr>
          <a:lstStyle/>
          <a:p>
            <a:pPr marL="514350" indent="-514350">
              <a:buAutoNum type="arabicParenR"/>
            </a:pPr>
            <a:r>
              <a:rPr lang="en-GB" dirty="0">
                <a:latin typeface="Blackadder ITC" panose="04020505051007020D02" pitchFamily="82" charset="0"/>
              </a:rPr>
              <a:t>How many world titles has O’Sullivan now won in Snooker?</a:t>
            </a:r>
          </a:p>
          <a:p>
            <a:pPr marL="514350" indent="-514350">
              <a:buAutoNum type="arabicParenR"/>
            </a:pPr>
            <a:r>
              <a:rPr lang="en-GB" dirty="0">
                <a:latin typeface="Blackadder ITC" panose="04020505051007020D02" pitchFamily="82" charset="0"/>
              </a:rPr>
              <a:t> Name any of the sports Tokyo were planning to introduce to the Olympics</a:t>
            </a:r>
          </a:p>
          <a:p>
            <a:pPr marL="514350" indent="-514350">
              <a:buAutoNum type="arabicParenR"/>
            </a:pPr>
            <a:r>
              <a:rPr lang="en-GB" dirty="0">
                <a:latin typeface="Blackadder ITC" panose="04020505051007020D02" pitchFamily="82" charset="0"/>
              </a:rPr>
              <a:t>Who captained Liverpool to their first Premier League title?</a:t>
            </a:r>
          </a:p>
          <a:p>
            <a:pPr marL="514350" indent="-514350">
              <a:buAutoNum type="arabicParenR"/>
            </a:pPr>
            <a:r>
              <a:rPr lang="en-GB" dirty="0">
                <a:latin typeface="Blackadder ITC" panose="04020505051007020D02" pitchFamily="82" charset="0"/>
              </a:rPr>
              <a:t>Who won Sports Personality of the Year?</a:t>
            </a:r>
          </a:p>
          <a:p>
            <a:pPr marL="514350" indent="-514350">
              <a:buAutoNum type="arabicParenR"/>
            </a:pPr>
            <a:r>
              <a:rPr lang="en-GB" dirty="0">
                <a:latin typeface="Blackadder ITC" panose="04020505051007020D02" pitchFamily="82" charset="0"/>
              </a:rPr>
              <a:t>How many formula 1 World Titles has Hamilton now won?</a:t>
            </a:r>
          </a:p>
          <a:p>
            <a:pPr marL="514350" indent="-514350">
              <a:buAutoNum type="arabicParenR"/>
            </a:pPr>
            <a:r>
              <a:rPr lang="en-GB" dirty="0">
                <a:latin typeface="Blackadder ITC" panose="04020505051007020D02" pitchFamily="82" charset="0"/>
              </a:rPr>
              <a:t>Messi scored his 644</a:t>
            </a:r>
            <a:r>
              <a:rPr lang="en-GB" baseline="30000" dirty="0">
                <a:latin typeface="Blackadder ITC" panose="04020505051007020D02" pitchFamily="82" charset="0"/>
              </a:rPr>
              <a:t>th</a:t>
            </a:r>
            <a:r>
              <a:rPr lang="en-GB" dirty="0">
                <a:latin typeface="Blackadder ITC" panose="04020505051007020D02" pitchFamily="82" charset="0"/>
              </a:rPr>
              <a:t> goal for one club – who had held the record for most goals for one club before him?</a:t>
            </a:r>
          </a:p>
          <a:p>
            <a:pPr marL="514350" indent="-514350">
              <a:buAutoNum type="arabicParenR"/>
            </a:pPr>
            <a:r>
              <a:rPr lang="en-GB" dirty="0">
                <a:latin typeface="Blackadder ITC" panose="04020505051007020D02" pitchFamily="82" charset="0"/>
              </a:rPr>
              <a:t>Who got promoted to the Premier League this year?</a:t>
            </a:r>
          </a:p>
          <a:p>
            <a:pPr marL="514350" indent="-514350">
              <a:buAutoNum type="arabicParenR"/>
            </a:pPr>
            <a:r>
              <a:rPr lang="en-GB" dirty="0">
                <a:latin typeface="Blackadder ITC" panose="04020505051007020D02" pitchFamily="82" charset="0"/>
              </a:rPr>
              <a:t>Which basketball team did the late</a:t>
            </a:r>
          </a:p>
          <a:p>
            <a:pPr marL="0" indent="0">
              <a:buNone/>
            </a:pPr>
            <a:r>
              <a:rPr lang="en-GB" dirty="0">
                <a:latin typeface="Blackadder ITC" panose="04020505051007020D02" pitchFamily="82" charset="0"/>
              </a:rPr>
              <a:t>          Koby Brant play for? </a:t>
            </a:r>
          </a:p>
          <a:p>
            <a:pPr marL="514350" indent="-514350">
              <a:buAutoNum type="arabicParenR"/>
            </a:pPr>
            <a:endParaRPr lang="en-GB" dirty="0"/>
          </a:p>
        </p:txBody>
      </p:sp>
    </p:spTree>
    <p:extLst>
      <p:ext uri="{BB962C8B-B14F-4D97-AF65-F5344CB8AC3E}">
        <p14:creationId xmlns:p14="http://schemas.microsoft.com/office/powerpoint/2010/main" val="181133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E02E-EDE2-4862-8A8A-86A51C73E8F6}"/>
              </a:ext>
            </a:extLst>
          </p:cNvPr>
          <p:cNvSpPr>
            <a:spLocks noGrp="1"/>
          </p:cNvSpPr>
          <p:nvPr>
            <p:ph type="title"/>
          </p:nvPr>
        </p:nvSpPr>
        <p:spPr/>
        <p:txBody>
          <a:bodyPr/>
          <a:lstStyle/>
          <a:p>
            <a:r>
              <a:rPr lang="en-GB" b="1" u="sng" dirty="0">
                <a:latin typeface="Blackadder ITC" panose="04020505051007020D02" pitchFamily="82" charset="0"/>
              </a:rPr>
              <a:t>Round 3 – Christmas Dingbats</a:t>
            </a:r>
          </a:p>
        </p:txBody>
      </p:sp>
      <p:pic>
        <p:nvPicPr>
          <p:cNvPr id="5" name="Picture 4">
            <a:extLst>
              <a:ext uri="{FF2B5EF4-FFF2-40B4-BE49-F238E27FC236}">
                <a16:creationId xmlns:a16="http://schemas.microsoft.com/office/drawing/2014/main" id="{325AD996-536A-43C7-8FAA-D57F8EA6E57C}"/>
              </a:ext>
            </a:extLst>
          </p:cNvPr>
          <p:cNvPicPr>
            <a:picLocks noChangeAspect="1"/>
          </p:cNvPicPr>
          <p:nvPr/>
        </p:nvPicPr>
        <p:blipFill>
          <a:blip r:embed="rId2"/>
          <a:stretch>
            <a:fillRect/>
          </a:stretch>
        </p:blipFill>
        <p:spPr>
          <a:xfrm>
            <a:off x="838200" y="1690688"/>
            <a:ext cx="6953250" cy="4619625"/>
          </a:xfrm>
          <a:prstGeom prst="rect">
            <a:avLst/>
          </a:prstGeom>
        </p:spPr>
      </p:pic>
    </p:spTree>
    <p:extLst>
      <p:ext uri="{BB962C8B-B14F-4D97-AF65-F5344CB8AC3E}">
        <p14:creationId xmlns:p14="http://schemas.microsoft.com/office/powerpoint/2010/main" val="178365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3873F3-0326-405E-9031-65A919E2581C}"/>
              </a:ext>
            </a:extLst>
          </p:cNvPr>
          <p:cNvPicPr>
            <a:picLocks noChangeAspect="1"/>
          </p:cNvPicPr>
          <p:nvPr/>
        </p:nvPicPr>
        <p:blipFill>
          <a:blip r:embed="rId2"/>
          <a:stretch>
            <a:fillRect/>
          </a:stretch>
        </p:blipFill>
        <p:spPr>
          <a:xfrm>
            <a:off x="599024" y="643927"/>
            <a:ext cx="7735061" cy="5570146"/>
          </a:xfrm>
          <a:prstGeom prst="rect">
            <a:avLst/>
          </a:prstGeom>
        </p:spPr>
      </p:pic>
    </p:spTree>
    <p:extLst>
      <p:ext uri="{BB962C8B-B14F-4D97-AF65-F5344CB8AC3E}">
        <p14:creationId xmlns:p14="http://schemas.microsoft.com/office/powerpoint/2010/main" val="369445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7C89-9A6D-4D9B-9875-85669F0D5D61}"/>
              </a:ext>
            </a:extLst>
          </p:cNvPr>
          <p:cNvSpPr>
            <a:spLocks noGrp="1"/>
          </p:cNvSpPr>
          <p:nvPr>
            <p:ph type="title"/>
          </p:nvPr>
        </p:nvSpPr>
        <p:spPr>
          <a:xfrm>
            <a:off x="234175" y="0"/>
            <a:ext cx="10515600" cy="1325563"/>
          </a:xfrm>
        </p:spPr>
        <p:txBody>
          <a:bodyPr/>
          <a:lstStyle/>
          <a:p>
            <a:r>
              <a:rPr lang="en-GB" u="sng" dirty="0">
                <a:latin typeface="Blackadder ITC" panose="04020505051007020D02" pitchFamily="82" charset="0"/>
              </a:rPr>
              <a:t>Round 4 – Film and TV 2020</a:t>
            </a:r>
          </a:p>
        </p:txBody>
      </p:sp>
      <p:sp>
        <p:nvSpPr>
          <p:cNvPr id="3" name="Content Placeholder 2">
            <a:extLst>
              <a:ext uri="{FF2B5EF4-FFF2-40B4-BE49-F238E27FC236}">
                <a16:creationId xmlns:a16="http://schemas.microsoft.com/office/drawing/2014/main" id="{CE0EA171-B764-4C3C-9B44-41F1B0067E8E}"/>
              </a:ext>
            </a:extLst>
          </p:cNvPr>
          <p:cNvSpPr>
            <a:spLocks noGrp="1"/>
          </p:cNvSpPr>
          <p:nvPr>
            <p:ph idx="1"/>
          </p:nvPr>
        </p:nvSpPr>
        <p:spPr>
          <a:xfrm>
            <a:off x="128238" y="1175271"/>
            <a:ext cx="10727473" cy="5314737"/>
          </a:xfrm>
        </p:spPr>
        <p:txBody>
          <a:bodyPr>
            <a:normAutofit/>
          </a:bodyPr>
          <a:lstStyle/>
          <a:p>
            <a:pPr marL="514350" indent="-514350">
              <a:buAutoNum type="arabicPeriod"/>
            </a:pPr>
            <a:r>
              <a:rPr lang="en-GB" dirty="0">
                <a:latin typeface="Blackadder ITC" panose="04020505051007020D02" pitchFamily="82" charset="0"/>
              </a:rPr>
              <a:t>QUIZ was about Major Charles Ingram – but why was he famous?</a:t>
            </a:r>
          </a:p>
          <a:p>
            <a:pPr marL="514350" indent="-514350">
              <a:buAutoNum type="arabicPeriod"/>
            </a:pPr>
            <a:r>
              <a:rPr lang="en-GB" dirty="0">
                <a:latin typeface="Blackadder ITC" panose="04020505051007020D02" pitchFamily="82" charset="0"/>
              </a:rPr>
              <a:t>Where was the Eurovision Song Contest meant to be held this year?</a:t>
            </a:r>
          </a:p>
          <a:p>
            <a:pPr marL="514350" indent="-514350">
              <a:buAutoNum type="arabicPeriod"/>
            </a:pPr>
            <a:r>
              <a:rPr lang="en-GB" dirty="0">
                <a:latin typeface="Blackadder ITC" panose="04020505051007020D02" pitchFamily="82" charset="0"/>
              </a:rPr>
              <a:t>Who did Matt Lucas replace on the Great British Bake Off?</a:t>
            </a:r>
          </a:p>
          <a:p>
            <a:pPr marL="514350" indent="-514350">
              <a:buAutoNum type="arabicPeriod"/>
            </a:pPr>
            <a:r>
              <a:rPr lang="en-GB" dirty="0">
                <a:latin typeface="Blackadder ITC" panose="04020505051007020D02" pitchFamily="82" charset="0"/>
              </a:rPr>
              <a:t>Taskmaster moved to Channel 4 this year – what channel was it on before?</a:t>
            </a:r>
          </a:p>
          <a:p>
            <a:pPr marL="514350" indent="-514350">
              <a:buAutoNum type="arabicPeriod"/>
            </a:pPr>
            <a:r>
              <a:rPr lang="en-GB" dirty="0">
                <a:latin typeface="Blackadder ITC" panose="04020505051007020D02" pitchFamily="82" charset="0"/>
              </a:rPr>
              <a:t>What year is the new Wonder Woman film set in?</a:t>
            </a:r>
          </a:p>
          <a:p>
            <a:pPr marL="514350" indent="-514350">
              <a:buAutoNum type="arabicPeriod"/>
            </a:pPr>
            <a:r>
              <a:rPr lang="en-GB" dirty="0">
                <a:latin typeface="Blackadder ITC" panose="04020505051007020D02" pitchFamily="82" charset="0"/>
              </a:rPr>
              <a:t>Which classic Jedi appeared in the Mandalorian series finale?</a:t>
            </a:r>
          </a:p>
          <a:p>
            <a:pPr marL="514350" indent="-514350">
              <a:buAutoNum type="arabicPeriod"/>
            </a:pPr>
            <a:r>
              <a:rPr lang="en-GB" dirty="0">
                <a:latin typeface="Blackadder ITC" panose="04020505051007020D02" pitchFamily="82" charset="0"/>
              </a:rPr>
              <a:t>What was the name of the James Bond film that was meant to come out this year?</a:t>
            </a:r>
          </a:p>
          <a:p>
            <a:pPr marL="514350" indent="-514350">
              <a:buAutoNum type="arabicPeriod"/>
            </a:pPr>
            <a:r>
              <a:rPr lang="en-GB" dirty="0">
                <a:latin typeface="Blackadder ITC" panose="04020505051007020D02" pitchFamily="82" charset="0"/>
              </a:rPr>
              <a:t>Which cartoon show began its 32</a:t>
            </a:r>
            <a:r>
              <a:rPr lang="en-GB" baseline="30000" dirty="0">
                <a:latin typeface="Blackadder ITC" panose="04020505051007020D02" pitchFamily="82" charset="0"/>
              </a:rPr>
              <a:t>nd</a:t>
            </a:r>
            <a:r>
              <a:rPr lang="en-GB" dirty="0">
                <a:latin typeface="Blackadder ITC" panose="04020505051007020D02" pitchFamily="82" charset="0"/>
              </a:rPr>
              <a:t> series</a:t>
            </a:r>
          </a:p>
          <a:p>
            <a:pPr marL="0" indent="0">
              <a:buNone/>
            </a:pPr>
            <a:r>
              <a:rPr lang="en-GB" dirty="0">
                <a:latin typeface="Blackadder ITC" panose="04020505051007020D02" pitchFamily="82" charset="0"/>
              </a:rPr>
              <a:t>          this year?</a:t>
            </a:r>
          </a:p>
          <a:p>
            <a:pPr marL="514350" indent="-514350">
              <a:buAutoNum type="arabicPeriod"/>
            </a:pPr>
            <a:endParaRPr lang="en-GB" dirty="0"/>
          </a:p>
        </p:txBody>
      </p:sp>
    </p:spTree>
    <p:extLst>
      <p:ext uri="{BB962C8B-B14F-4D97-AF65-F5344CB8AC3E}">
        <p14:creationId xmlns:p14="http://schemas.microsoft.com/office/powerpoint/2010/main" val="194309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1FDF-9860-40B6-A3F1-32DA5322A8D4}"/>
              </a:ext>
            </a:extLst>
          </p:cNvPr>
          <p:cNvSpPr>
            <a:spLocks noGrp="1"/>
          </p:cNvSpPr>
          <p:nvPr>
            <p:ph type="title"/>
          </p:nvPr>
        </p:nvSpPr>
        <p:spPr/>
        <p:txBody>
          <a:bodyPr/>
          <a:lstStyle/>
          <a:p>
            <a:r>
              <a:rPr lang="en-GB" u="sng" dirty="0">
                <a:latin typeface="Blackadder ITC" panose="04020505051007020D02" pitchFamily="82" charset="0"/>
              </a:rPr>
              <a:t>Round 5 – Christmas Song Emoji </a:t>
            </a:r>
          </a:p>
        </p:txBody>
      </p:sp>
      <p:pic>
        <p:nvPicPr>
          <p:cNvPr id="5" name="Picture 4">
            <a:extLst>
              <a:ext uri="{FF2B5EF4-FFF2-40B4-BE49-F238E27FC236}">
                <a16:creationId xmlns:a16="http://schemas.microsoft.com/office/drawing/2014/main" id="{0D93457C-C5E9-48F2-B9AF-AE06FC84B508}"/>
              </a:ext>
            </a:extLst>
          </p:cNvPr>
          <p:cNvPicPr>
            <a:picLocks noChangeAspect="1"/>
          </p:cNvPicPr>
          <p:nvPr/>
        </p:nvPicPr>
        <p:blipFill>
          <a:blip r:embed="rId2"/>
          <a:stretch>
            <a:fillRect/>
          </a:stretch>
        </p:blipFill>
        <p:spPr>
          <a:xfrm>
            <a:off x="644911" y="1568024"/>
            <a:ext cx="7867650" cy="4743450"/>
          </a:xfrm>
          <a:prstGeom prst="rect">
            <a:avLst/>
          </a:prstGeom>
        </p:spPr>
      </p:pic>
    </p:spTree>
    <p:extLst>
      <p:ext uri="{BB962C8B-B14F-4D97-AF65-F5344CB8AC3E}">
        <p14:creationId xmlns:p14="http://schemas.microsoft.com/office/powerpoint/2010/main" val="253543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43D-BCED-487A-954E-400F05C1D223}"/>
              </a:ext>
            </a:extLst>
          </p:cNvPr>
          <p:cNvSpPr>
            <a:spLocks noGrp="1"/>
          </p:cNvSpPr>
          <p:nvPr>
            <p:ph type="title"/>
          </p:nvPr>
        </p:nvSpPr>
        <p:spPr/>
        <p:txBody>
          <a:bodyPr/>
          <a:lstStyle/>
          <a:p>
            <a:r>
              <a:rPr lang="en-GB" u="sng" dirty="0">
                <a:latin typeface="Blackadder ITC" panose="04020505051007020D02" pitchFamily="82" charset="0"/>
              </a:rPr>
              <a:t>Round 6 – Christmas Quiz</a:t>
            </a:r>
          </a:p>
        </p:txBody>
      </p:sp>
      <p:sp>
        <p:nvSpPr>
          <p:cNvPr id="3" name="Content Placeholder 2">
            <a:extLst>
              <a:ext uri="{FF2B5EF4-FFF2-40B4-BE49-F238E27FC236}">
                <a16:creationId xmlns:a16="http://schemas.microsoft.com/office/drawing/2014/main" id="{DFF4FC5E-CEB7-48DD-A892-79AE5B9EBFA2}"/>
              </a:ext>
            </a:extLst>
          </p:cNvPr>
          <p:cNvSpPr>
            <a:spLocks noGrp="1"/>
          </p:cNvSpPr>
          <p:nvPr>
            <p:ph idx="1"/>
          </p:nvPr>
        </p:nvSpPr>
        <p:spPr>
          <a:xfrm>
            <a:off x="247185" y="1457635"/>
            <a:ext cx="10515600" cy="4351338"/>
          </a:xfrm>
        </p:spPr>
        <p:txBody>
          <a:bodyPr>
            <a:normAutofit lnSpcReduction="10000"/>
          </a:bodyPr>
          <a:lstStyle/>
          <a:p>
            <a:pPr marL="514350" indent="-514350">
              <a:buAutoNum type="arabicPeriod"/>
            </a:pPr>
            <a:r>
              <a:rPr lang="en-GB" dirty="0">
                <a:latin typeface="Blackadder ITC" panose="04020505051007020D02" pitchFamily="82" charset="0"/>
              </a:rPr>
              <a:t>How many presents are given in total in </a:t>
            </a:r>
            <a:r>
              <a:rPr lang="en-GB" i="1" dirty="0">
                <a:latin typeface="Blackadder ITC" panose="04020505051007020D02" pitchFamily="82" charset="0"/>
              </a:rPr>
              <a:t>The 12 Days of Christmas</a:t>
            </a:r>
            <a:r>
              <a:rPr lang="en-GB" dirty="0">
                <a:latin typeface="Blackadder ITC" panose="04020505051007020D02" pitchFamily="82" charset="0"/>
              </a:rPr>
              <a:t>?</a:t>
            </a:r>
          </a:p>
          <a:p>
            <a:pPr marL="514350" indent="-514350">
              <a:buAutoNum type="arabicPeriod"/>
            </a:pPr>
            <a:r>
              <a:rPr lang="en-GB" dirty="0">
                <a:latin typeface="Blackadder ITC" panose="04020505051007020D02" pitchFamily="82" charset="0"/>
              </a:rPr>
              <a:t>How many of Santa’s reindeers begin with the letter D?</a:t>
            </a:r>
          </a:p>
          <a:p>
            <a:pPr marL="514350" indent="-514350">
              <a:buAutoNum type="arabicPeriod"/>
            </a:pPr>
            <a:r>
              <a:rPr lang="en-GB" dirty="0">
                <a:latin typeface="Blackadder ITC" panose="04020505051007020D02" pitchFamily="82" charset="0"/>
              </a:rPr>
              <a:t>If you are born on Christmas day, what is your star sign?</a:t>
            </a:r>
          </a:p>
          <a:p>
            <a:pPr marL="514350" indent="-514350">
              <a:buAutoNum type="arabicPeriod"/>
            </a:pPr>
            <a:r>
              <a:rPr lang="en-GB" dirty="0">
                <a:latin typeface="Blackadder ITC" panose="04020505051007020D02" pitchFamily="82" charset="0"/>
              </a:rPr>
              <a:t>What is the best selling Christmas single of all time?</a:t>
            </a:r>
          </a:p>
          <a:p>
            <a:pPr marL="514350" indent="-514350">
              <a:buAutoNum type="arabicPeriod"/>
            </a:pPr>
            <a:r>
              <a:rPr lang="en-GB" dirty="0">
                <a:latin typeface="Blackadder ITC" panose="04020505051007020D02" pitchFamily="82" charset="0"/>
              </a:rPr>
              <a:t>What colour are mistletoe berries?</a:t>
            </a:r>
          </a:p>
          <a:p>
            <a:pPr marL="514350" indent="-514350">
              <a:buAutoNum type="arabicPeriod"/>
            </a:pPr>
            <a:r>
              <a:rPr lang="en-GB" dirty="0">
                <a:latin typeface="Blackadder ITC" panose="04020505051007020D02" pitchFamily="82" charset="0"/>
              </a:rPr>
              <a:t>What colour did Santa wear before he changed to red?</a:t>
            </a:r>
          </a:p>
          <a:p>
            <a:pPr marL="514350" indent="-514350">
              <a:buAutoNum type="arabicPeriod"/>
            </a:pPr>
            <a:r>
              <a:rPr lang="en-GB" dirty="0">
                <a:latin typeface="Blackadder ITC" panose="04020505051007020D02" pitchFamily="82" charset="0"/>
              </a:rPr>
              <a:t>Which country started the Christmas tree tradition?</a:t>
            </a:r>
          </a:p>
          <a:p>
            <a:pPr marL="514350" indent="-514350">
              <a:buAutoNum type="arabicPeriod"/>
            </a:pPr>
            <a:r>
              <a:rPr lang="en-GB" dirty="0">
                <a:latin typeface="Blackadder ITC" panose="04020505051007020D02" pitchFamily="82" charset="0"/>
              </a:rPr>
              <a:t>When do the 12 days of Christmas</a:t>
            </a:r>
          </a:p>
          <a:p>
            <a:pPr marL="0" indent="0">
              <a:buNone/>
            </a:pPr>
            <a:r>
              <a:rPr lang="en-GB" dirty="0">
                <a:latin typeface="Blackadder ITC" panose="04020505051007020D02" pitchFamily="82" charset="0"/>
              </a:rPr>
              <a:t>         Start?</a:t>
            </a:r>
          </a:p>
        </p:txBody>
      </p:sp>
    </p:spTree>
    <p:extLst>
      <p:ext uri="{BB962C8B-B14F-4D97-AF65-F5344CB8AC3E}">
        <p14:creationId xmlns:p14="http://schemas.microsoft.com/office/powerpoint/2010/main" val="16860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1DDC-8449-4FF8-992F-F35083482DA3}"/>
              </a:ext>
            </a:extLst>
          </p:cNvPr>
          <p:cNvSpPr>
            <a:spLocks noGrp="1"/>
          </p:cNvSpPr>
          <p:nvPr>
            <p:ph type="title"/>
          </p:nvPr>
        </p:nvSpPr>
        <p:spPr/>
        <p:txBody>
          <a:bodyPr/>
          <a:lstStyle/>
          <a:p>
            <a:r>
              <a:rPr lang="en-GB" b="1" u="sng" dirty="0">
                <a:latin typeface="Blackadder ITC" panose="04020505051007020D02" pitchFamily="82" charset="0"/>
              </a:rPr>
              <a:t>Round 7 – Memory Game</a:t>
            </a:r>
            <a:br>
              <a:rPr lang="en-GB" b="1" u="sng" dirty="0">
                <a:latin typeface="Blackadder ITC" panose="04020505051007020D02" pitchFamily="82" charset="0"/>
              </a:rPr>
            </a:br>
            <a:r>
              <a:rPr lang="en-GB" b="1" u="sng" dirty="0">
                <a:latin typeface="Blackadder ITC" panose="04020505051007020D02" pitchFamily="82" charset="0"/>
              </a:rPr>
              <a:t>Look at the picture for 30 seconds! </a:t>
            </a:r>
          </a:p>
        </p:txBody>
      </p:sp>
      <p:pic>
        <p:nvPicPr>
          <p:cNvPr id="5" name="Picture 4">
            <a:extLst>
              <a:ext uri="{FF2B5EF4-FFF2-40B4-BE49-F238E27FC236}">
                <a16:creationId xmlns:a16="http://schemas.microsoft.com/office/drawing/2014/main" id="{2CE33B94-FB54-47DC-8615-2570626D3187}"/>
              </a:ext>
            </a:extLst>
          </p:cNvPr>
          <p:cNvPicPr>
            <a:picLocks noChangeAspect="1"/>
          </p:cNvPicPr>
          <p:nvPr/>
        </p:nvPicPr>
        <p:blipFill>
          <a:blip r:embed="rId2"/>
          <a:stretch>
            <a:fillRect/>
          </a:stretch>
        </p:blipFill>
        <p:spPr>
          <a:xfrm>
            <a:off x="1299000" y="1829961"/>
            <a:ext cx="5267325" cy="4781550"/>
          </a:xfrm>
          <a:prstGeom prst="rect">
            <a:avLst/>
          </a:prstGeom>
        </p:spPr>
      </p:pic>
    </p:spTree>
    <p:extLst>
      <p:ext uri="{BB962C8B-B14F-4D97-AF65-F5344CB8AC3E}">
        <p14:creationId xmlns:p14="http://schemas.microsoft.com/office/powerpoint/2010/main" val="256068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1043</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Blackadder ITC</vt:lpstr>
      <vt:lpstr>Calibri</vt:lpstr>
      <vt:lpstr>Calibri Light</vt:lpstr>
      <vt:lpstr>Office Theme</vt:lpstr>
      <vt:lpstr>PowerPoint Presentation</vt:lpstr>
      <vt:lpstr>PowerPoint Presentation</vt:lpstr>
      <vt:lpstr>Round 2 – Sports 2020</vt:lpstr>
      <vt:lpstr>Round 3 – Christmas Dingbats</vt:lpstr>
      <vt:lpstr>PowerPoint Presentation</vt:lpstr>
      <vt:lpstr>Round 4 – Film and TV 2020</vt:lpstr>
      <vt:lpstr>Round 5 – Christmas Song Emoji </vt:lpstr>
      <vt:lpstr>Round 6 – Christmas Quiz</vt:lpstr>
      <vt:lpstr>Round 7 – Memory Game Look at the picture for 30 seconds! </vt:lpstr>
      <vt:lpstr>PowerPoint Presentation</vt:lpstr>
      <vt:lpstr>Round 8 – News 2020</vt:lpstr>
      <vt:lpstr>Round 9 - Nativity</vt:lpstr>
      <vt:lpstr>Round 10 – Pantomime Quiz</vt:lpstr>
      <vt:lpstr>Round 11 – Christmas lists (1 point for each item you get on your list)</vt:lpstr>
      <vt:lpstr>Round 12- Christmas  Film  Emojis   </vt:lpstr>
      <vt:lpstr>Round 13 – Music 2020</vt:lpstr>
      <vt:lpstr>Round 14 – Christmas Spot the Difference </vt:lpstr>
      <vt:lpstr>Round 15 – A Mill Grove Christmas </vt:lpstr>
      <vt:lpstr>Final Round</vt:lpstr>
      <vt:lpstr>We hope you enjoyed the Christmas Day Games – let us know how you found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Lawrence David Curtis</dc:creator>
  <cp:lastModifiedBy>James Lawrence David Curtis</cp:lastModifiedBy>
  <cp:revision>8</cp:revision>
  <dcterms:created xsi:type="dcterms:W3CDTF">2020-12-24T11:30:53Z</dcterms:created>
  <dcterms:modified xsi:type="dcterms:W3CDTF">2020-12-24T12:42:54Z</dcterms:modified>
</cp:coreProperties>
</file>